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19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B58B9E-F03B-4A6D-8C88-C9109741C17E}" type="datetimeFigureOut">
              <a:rPr lang="ru-RU" smtClean="0"/>
              <a:pPr/>
              <a:t>02.01.2012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0BF5FB-ACA7-4B8E-8409-A42E0A89BDE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70BF5FB-ACA7-4B8E-8409-A42E0A89BDEB}"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02.01.2012</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02.01.2012</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02.01.2012</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02.01.2012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20px-William_Hogarth_006.jpg"/>
          <p:cNvPicPr>
            <a:picLocks noChangeAspect="1"/>
          </p:cNvPicPr>
          <p:nvPr/>
        </p:nvPicPr>
        <p:blipFill>
          <a:blip r:embed="rId3"/>
          <a:stretch>
            <a:fillRect/>
          </a:stretch>
        </p:blipFill>
        <p:spPr>
          <a:xfrm>
            <a:off x="1357290" y="571480"/>
            <a:ext cx="6357982" cy="5643578"/>
          </a:xfrm>
          <a:prstGeom prst="rect">
            <a:avLst/>
          </a:prstGeom>
          <a:ln w="76200">
            <a:solidFill>
              <a:schemeClr val="accent1">
                <a:lumMod val="50000"/>
              </a:schemeClr>
            </a:solidFill>
          </a:ln>
        </p:spPr>
        <p:style>
          <a:lnRef idx="2">
            <a:schemeClr val="accent1"/>
          </a:lnRef>
          <a:fillRef idx="1">
            <a:schemeClr val="lt1"/>
          </a:fillRef>
          <a:effectRef idx="0">
            <a:schemeClr val="accent1"/>
          </a:effectRef>
          <a:fontRef idx="minor">
            <a:schemeClr val="dk1"/>
          </a:fontRef>
        </p:style>
      </p:pic>
      <p:sp>
        <p:nvSpPr>
          <p:cNvPr id="2" name="Заголовок 1"/>
          <p:cNvSpPr>
            <a:spLocks noGrp="1"/>
          </p:cNvSpPr>
          <p:nvPr>
            <p:ph type="ctrTitle"/>
          </p:nvPr>
        </p:nvSpPr>
        <p:spPr>
          <a:xfrm>
            <a:off x="457200" y="1857364"/>
            <a:ext cx="8115328" cy="1571636"/>
          </a:xfrm>
        </p:spPr>
        <p:txBody>
          <a:bodyPr/>
          <a:lstStyle/>
          <a:p>
            <a:r>
              <a:rPr sz="7200" smtClean="0">
                <a:ln w="57150">
                  <a:solidFill>
                    <a:schemeClr val="bg1">
                      <a:alpha val="25000"/>
                    </a:schemeClr>
                  </a:solidFill>
                  <a:prstDash val="solid"/>
                  <a:round/>
                </a:ln>
              </a:rPr>
              <a:t>William Hogarth</a:t>
            </a:r>
            <a:endParaRPr lang="ru-RU" sz="7200" dirty="0">
              <a:ln w="57150">
                <a:solidFill>
                  <a:schemeClr val="bg1">
                    <a:alpha val="25000"/>
                  </a:schemeClr>
                </a:solidFill>
                <a:prstDash val="solid"/>
                <a:round/>
              </a:ln>
            </a:endParaRPr>
          </a:p>
        </p:txBody>
      </p:sp>
      <p:sp>
        <p:nvSpPr>
          <p:cNvPr id="6" name="Заголовок 1"/>
          <p:cNvSpPr txBox="1">
            <a:spLocks/>
          </p:cNvSpPr>
          <p:nvPr/>
        </p:nvSpPr>
        <p:spPr>
          <a:xfrm>
            <a:off x="357158" y="0"/>
            <a:ext cx="8643998" cy="1638054"/>
          </a:xfrm>
          <a:prstGeom prst="rect">
            <a:avLst/>
          </a:prstGeom>
          <a:ln w="6350" cap="rnd">
            <a:noFill/>
          </a:ln>
        </p:spPr>
        <p:txBody>
          <a:bodyPr vert="horz" anchor="b" anchorCtr="0">
            <a:noAutofit/>
          </a:bodyPr>
          <a:lstStyle/>
          <a:p>
            <a:pPr algn="ctr"/>
            <a:r>
              <a:rPr lang="ru-RU" sz="1600" b="1" dirty="0" smtClean="0"/>
              <a:t>МУНИЦИПАЛЬНОЕ ОБРАЗОВАТЕЛЬНОЕ УЧРРЕЖДЕНИЕ</a:t>
            </a:r>
          </a:p>
          <a:p>
            <a:pPr algn="ctr"/>
            <a:r>
              <a:rPr lang="ru-RU" sz="1600" b="1" dirty="0" smtClean="0"/>
              <a:t>СРЕДНЯЯ ОБЩЕОБРАЗОВАТЕЛЬНАЯ ШКОЛА</a:t>
            </a:r>
          </a:p>
          <a:p>
            <a:pPr algn="ctr"/>
            <a:r>
              <a:rPr lang="ru-RU" sz="1600" b="1" dirty="0" smtClean="0"/>
              <a:t>ИМЕНИ В.М. КОМАРОВА С УГЛУБЛЕННЫМ ИЗУЧЕНИЕМ АНГЛИЙСКОГО ЯЗЫКА</a:t>
            </a:r>
          </a:p>
          <a:p>
            <a:pPr algn="ctr"/>
            <a:r>
              <a:rPr lang="ru-RU" sz="1600" b="1" dirty="0" smtClean="0"/>
              <a:t>ЗАТО ГОРОДСКОГО ОКРУГА ЗВЕЗДНЫЙ ГОРОДОК</a:t>
            </a:r>
          </a:p>
          <a:p>
            <a:pPr algn="ctr"/>
            <a:r>
              <a:rPr lang="ru-RU" sz="1600" b="1" dirty="0" smtClean="0"/>
              <a:t>МОСКОВСКОЙ ОБЛАСТИ</a:t>
            </a:r>
            <a:endParaRPr lang="ru-RU" sz="1600" b="1" dirty="0"/>
          </a:p>
        </p:txBody>
      </p:sp>
      <p:sp>
        <p:nvSpPr>
          <p:cNvPr id="7" name="TextBox 6"/>
          <p:cNvSpPr txBox="1">
            <a:spLocks noChangeArrowheads="1"/>
          </p:cNvSpPr>
          <p:nvPr/>
        </p:nvSpPr>
        <p:spPr bwMode="auto">
          <a:xfrm>
            <a:off x="6572264" y="4357694"/>
            <a:ext cx="2390013" cy="923330"/>
          </a:xfrm>
          <a:prstGeom prst="rect">
            <a:avLst/>
          </a:prstGeom>
          <a:noFill/>
          <a:ln w="9525">
            <a:noFill/>
            <a:miter lim="800000"/>
            <a:headEnd/>
            <a:tailEnd/>
          </a:ln>
        </p:spPr>
        <p:txBody>
          <a:bodyPr wrap="none">
            <a:spAutoFit/>
          </a:bodyPr>
          <a:lstStyle/>
          <a:p>
            <a:r>
              <a:rPr lang="ru-RU" b="1" dirty="0"/>
              <a:t>Составила: учитель</a:t>
            </a:r>
            <a:endParaRPr lang="en-US" b="1" dirty="0"/>
          </a:p>
          <a:p>
            <a:r>
              <a:rPr lang="ru-RU" b="1" dirty="0"/>
              <a:t>английского языка</a:t>
            </a:r>
          </a:p>
          <a:p>
            <a:r>
              <a:rPr lang="ru-RU" b="1" dirty="0"/>
              <a:t>Козлова И.П.</a:t>
            </a:r>
          </a:p>
        </p:txBody>
      </p:sp>
      <p:sp>
        <p:nvSpPr>
          <p:cNvPr id="8" name="TextBox 7"/>
          <p:cNvSpPr txBox="1">
            <a:spLocks noChangeArrowheads="1"/>
          </p:cNvSpPr>
          <p:nvPr/>
        </p:nvSpPr>
        <p:spPr bwMode="auto">
          <a:xfrm>
            <a:off x="3571868" y="5934075"/>
            <a:ext cx="2317750" cy="923925"/>
          </a:xfrm>
          <a:prstGeom prst="rect">
            <a:avLst/>
          </a:prstGeom>
          <a:noFill/>
          <a:ln w="9525">
            <a:noFill/>
            <a:miter lim="800000"/>
            <a:headEnd/>
            <a:tailEnd/>
          </a:ln>
        </p:spPr>
        <p:txBody>
          <a:bodyPr>
            <a:spAutoFit/>
          </a:bodyPr>
          <a:lstStyle/>
          <a:p>
            <a:pPr algn="ctr"/>
            <a:r>
              <a:rPr lang="ru-RU" b="1" dirty="0"/>
              <a:t>Звездный городок</a:t>
            </a:r>
          </a:p>
          <a:p>
            <a:pPr algn="ctr"/>
            <a:r>
              <a:rPr lang="ru-RU" b="1" dirty="0"/>
              <a:t>2011</a:t>
            </a:r>
          </a:p>
          <a:p>
            <a:pPr algn="ctr"/>
            <a:endParaRPr lang="ru-RU" dirty="0"/>
          </a:p>
        </p:txBody>
      </p:sp>
    </p:spTree>
  </p:cSld>
  <p:clrMapOvr>
    <a:masterClrMapping/>
  </p:clrMapOvr>
  <p:transition>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428604"/>
            <a:ext cx="8429684" cy="6072230"/>
          </a:xfrm>
        </p:spPr>
        <p:style>
          <a:lnRef idx="1">
            <a:schemeClr val="accent1"/>
          </a:lnRef>
          <a:fillRef idx="3">
            <a:schemeClr val="accent1"/>
          </a:fillRef>
          <a:effectRef idx="2">
            <a:schemeClr val="accent1"/>
          </a:effectRef>
          <a:fontRef idx="minor">
            <a:schemeClr val="lt1"/>
          </a:fontRef>
        </p:style>
        <p:txBody>
          <a:bodyPr/>
          <a:lstStyle/>
          <a:p>
            <a:pPr>
              <a:buNone/>
            </a:pPr>
            <a:r>
              <a:rPr lang="en-US" dirty="0" smtClean="0"/>
              <a:t>  </a:t>
            </a:r>
            <a:r>
              <a:rPr lang="en-US" sz="2800" dirty="0" smtClean="0"/>
              <a:t>William Hogarth was born in 1697 in </a:t>
            </a:r>
            <a:r>
              <a:rPr lang="en-US" sz="2800" dirty="0" err="1" smtClean="0"/>
              <a:t>Smithfields</a:t>
            </a:r>
            <a:r>
              <a:rPr lang="en-US" sz="2800" dirty="0" smtClean="0"/>
              <a:t>, London, the son of Latin teacher Richard Hogarth.</a:t>
            </a:r>
            <a:r>
              <a:rPr lang="en-US" dirty="0" smtClean="0"/>
              <a:t/>
            </a:r>
            <a:br>
              <a:rPr lang="en-US" dirty="0" smtClean="0"/>
            </a:br>
            <a:endParaRPr lang="ru-RU" dirty="0"/>
          </a:p>
        </p:txBody>
      </p:sp>
      <p:pic>
        <p:nvPicPr>
          <p:cNvPr id="4" name="Рисунок 3" descr="PRhogarth1.JPG"/>
          <p:cNvPicPr>
            <a:picLocks noChangeAspect="1"/>
          </p:cNvPicPr>
          <p:nvPr/>
        </p:nvPicPr>
        <p:blipFill>
          <a:blip r:embed="rId2"/>
          <a:stretch>
            <a:fillRect/>
          </a:stretch>
        </p:blipFill>
        <p:spPr>
          <a:xfrm>
            <a:off x="500034" y="1571612"/>
            <a:ext cx="4572032" cy="4071966"/>
          </a:xfrm>
          <a:prstGeom prst="rect">
            <a:avLst/>
          </a:prstGeom>
        </p:spPr>
      </p:pic>
      <p:sp>
        <p:nvSpPr>
          <p:cNvPr id="7" name="TextBox 6"/>
          <p:cNvSpPr txBox="1"/>
          <p:nvPr/>
        </p:nvSpPr>
        <p:spPr>
          <a:xfrm>
            <a:off x="5286380" y="1571612"/>
            <a:ext cx="3071834" cy="3970318"/>
          </a:xfrm>
          <a:prstGeom prst="rect">
            <a:avLst/>
          </a:prstGeom>
          <a:noFill/>
        </p:spPr>
        <p:txBody>
          <a:bodyPr wrap="square" rtlCol="0">
            <a:spAutoFit/>
          </a:bodyPr>
          <a:lstStyle/>
          <a:p>
            <a:r>
              <a:rPr lang="en-US" sz="2800" dirty="0" smtClean="0"/>
              <a:t>The elder Hogarth later opened a coffee house, but the venture was a disaster, and he was jailed in Fleet Street prison when he was unable to pay his debts.</a:t>
            </a:r>
            <a:endParaRPr lang="ru-RU" sz="2800" dirty="0"/>
          </a:p>
        </p:txBody>
      </p:sp>
    </p:spTree>
  </p:cSld>
  <p:clrMapOvr>
    <a:masterClrMapping/>
  </p:clrMapOvr>
  <p:transition>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rcRect l="4348" t="5804" r="6522" b="4225"/>
          <a:stretch>
            <a:fillRect/>
          </a:stretch>
        </p:blipFill>
        <p:spPr>
          <a:xfrm>
            <a:off x="500034" y="714356"/>
            <a:ext cx="3401371" cy="2571768"/>
          </a:xfrm>
          <a:prstGeom prst="rect">
            <a:avLst/>
          </a:prstGeom>
        </p:spPr>
      </p:pic>
      <p:sp>
        <p:nvSpPr>
          <p:cNvPr id="2" name="Содержимое 1"/>
          <p:cNvSpPr>
            <a:spLocks noGrp="1"/>
          </p:cNvSpPr>
          <p:nvPr>
            <p:ph idx="1"/>
          </p:nvPr>
        </p:nvSpPr>
        <p:spPr>
          <a:xfrm>
            <a:off x="3643306" y="571480"/>
            <a:ext cx="5043494" cy="5643602"/>
          </a:xfrm>
        </p:spPr>
        <p:txBody>
          <a:bodyPr>
            <a:normAutofit/>
          </a:bodyPr>
          <a:lstStyle/>
          <a:p>
            <a:pPr>
              <a:buNone/>
            </a:pPr>
            <a:r>
              <a:rPr lang="en-US" dirty="0" smtClean="0"/>
              <a:t>   </a:t>
            </a:r>
            <a:r>
              <a:rPr lang="en-US" sz="2800" dirty="0" smtClean="0"/>
              <a:t>William later apprenticed as a </a:t>
            </a:r>
            <a:r>
              <a:rPr lang="en-US" sz="2800" dirty="0" err="1" smtClean="0"/>
              <a:t>silverplate</a:t>
            </a:r>
            <a:r>
              <a:rPr lang="en-US" sz="2800" dirty="0" smtClean="0"/>
              <a:t> engraver to master engraver Ellis Gamble. When his apprenticeship period ended, Hogarth went into business for himself. </a:t>
            </a:r>
            <a:endParaRPr lang="ru-RU" sz="2800" dirty="0"/>
          </a:p>
        </p:txBody>
      </p:sp>
      <p:sp>
        <p:nvSpPr>
          <p:cNvPr id="6" name="TextBox 5"/>
          <p:cNvSpPr txBox="1"/>
          <p:nvPr/>
        </p:nvSpPr>
        <p:spPr>
          <a:xfrm>
            <a:off x="500034" y="3214686"/>
            <a:ext cx="7858180" cy="2954655"/>
          </a:xfrm>
          <a:prstGeom prst="rect">
            <a:avLst/>
          </a:prstGeom>
          <a:noFill/>
        </p:spPr>
        <p:txBody>
          <a:bodyPr wrap="square" rtlCol="0">
            <a:spAutoFit/>
          </a:bodyPr>
          <a:lstStyle/>
          <a:p>
            <a:r>
              <a:rPr lang="en-US" sz="2800" dirty="0" smtClean="0"/>
              <a:t>It was at this period of his life that Hogarth met a man who was to prove an inspiration for his future career, artist Sir James </a:t>
            </a:r>
            <a:r>
              <a:rPr lang="en-US" sz="2800" dirty="0" err="1" smtClean="0"/>
              <a:t>Thornhill</a:t>
            </a:r>
            <a:r>
              <a:rPr lang="en-US" sz="2800" dirty="0" smtClean="0"/>
              <a:t>. Hogarth attended classes at </a:t>
            </a:r>
            <a:r>
              <a:rPr lang="en-US" sz="2800" dirty="0" err="1" smtClean="0"/>
              <a:t>Thornhill's</a:t>
            </a:r>
            <a:r>
              <a:rPr lang="en-US" sz="2800" dirty="0" smtClean="0"/>
              <a:t> free art academy in Covent Garden, became friends with the artist, and married his daughter, Jane.</a:t>
            </a:r>
            <a:r>
              <a:rPr lang="en-US" dirty="0" smtClean="0"/>
              <a:t/>
            </a:r>
            <a:br>
              <a:rPr lang="en-US" dirty="0" smtClean="0"/>
            </a:br>
            <a:endParaRPr lang="ru-RU" dirty="0"/>
          </a:p>
        </p:txBody>
      </p:sp>
    </p:spTree>
  </p:cSld>
  <p:clrMapOvr>
    <a:masterClrMapping/>
  </p:clrMapOvr>
  <p:transition>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714356"/>
            <a:ext cx="8258204" cy="5381644"/>
          </a:xfrm>
        </p:spPr>
        <p:txBody>
          <a:bodyPr/>
          <a:lstStyle/>
          <a:p>
            <a:r>
              <a:rPr lang="en-US" dirty="0" smtClean="0"/>
              <a:t>Hogarth worked for print sellers, and also published his own work. The following year he began his famous series The Rake's Progress, showing the decline of a young man into a life of immorality.</a:t>
            </a:r>
            <a:br>
              <a:rPr lang="en-US" dirty="0" smtClean="0"/>
            </a:br>
            <a:endParaRPr lang="ru-RU" dirty="0"/>
          </a:p>
        </p:txBody>
      </p:sp>
      <p:pic>
        <p:nvPicPr>
          <p:cNvPr id="6" name="Рисунок 5" descr="einkauf_im_modehaus.jpg"/>
          <p:cNvPicPr>
            <a:picLocks noChangeAspect="1"/>
          </p:cNvPicPr>
          <p:nvPr/>
        </p:nvPicPr>
        <p:blipFill>
          <a:blip r:embed="rId2"/>
          <a:stretch>
            <a:fillRect/>
          </a:stretch>
        </p:blipFill>
        <p:spPr>
          <a:xfrm>
            <a:off x="785786" y="2500306"/>
            <a:ext cx="5205230" cy="3967542"/>
          </a:xfrm>
          <a:prstGeom prst="rect">
            <a:avLst/>
          </a:prstGeom>
        </p:spPr>
      </p:pic>
    </p:spTree>
  </p:cSld>
  <p:clrMapOvr>
    <a:masterClrMapping/>
  </p:clrMapOvr>
  <p:transition>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William Hogarth.jpg"/>
          <p:cNvPicPr>
            <a:picLocks noChangeAspect="1"/>
          </p:cNvPicPr>
          <p:nvPr/>
        </p:nvPicPr>
        <p:blipFill>
          <a:blip r:embed="rId2"/>
          <a:srcRect l="11250" t="7500" r="13749" b="4999"/>
          <a:stretch>
            <a:fillRect/>
          </a:stretch>
        </p:blipFill>
        <p:spPr>
          <a:xfrm>
            <a:off x="714348" y="2714620"/>
            <a:ext cx="4000528" cy="3714776"/>
          </a:xfrm>
          <a:prstGeom prst="rect">
            <a:avLst/>
          </a:prstGeom>
        </p:spPr>
      </p:pic>
      <p:sp>
        <p:nvSpPr>
          <p:cNvPr id="2" name="Содержимое 1"/>
          <p:cNvSpPr>
            <a:spLocks noGrp="1"/>
          </p:cNvSpPr>
          <p:nvPr>
            <p:ph idx="1"/>
          </p:nvPr>
        </p:nvSpPr>
        <p:spPr>
          <a:xfrm>
            <a:off x="428596" y="500042"/>
            <a:ext cx="7715304" cy="2214578"/>
          </a:xfrm>
        </p:spPr>
        <p:txBody>
          <a:bodyPr anchor="b">
            <a:noAutofit/>
          </a:bodyPr>
          <a:lstStyle/>
          <a:p>
            <a:pPr>
              <a:buNone/>
            </a:pPr>
            <a:r>
              <a:rPr lang="en-US" sz="3200" dirty="0" smtClean="0"/>
              <a:t>   </a:t>
            </a:r>
            <a:r>
              <a:rPr lang="en-US" sz="2800" dirty="0" smtClean="0"/>
              <a:t>A successful artist in his own right now, Hogarth managed to use his influence to press passage of a law aimed at preventing publication of artist's works without payment of royalties.</a:t>
            </a:r>
            <a:endParaRPr lang="ru-RU" sz="2800" dirty="0"/>
          </a:p>
        </p:txBody>
      </p:sp>
      <p:sp>
        <p:nvSpPr>
          <p:cNvPr id="6" name="TextBox 5"/>
          <p:cNvSpPr txBox="1"/>
          <p:nvPr/>
        </p:nvSpPr>
        <p:spPr>
          <a:xfrm>
            <a:off x="5072066" y="2500306"/>
            <a:ext cx="2286016" cy="2677656"/>
          </a:xfrm>
          <a:prstGeom prst="rect">
            <a:avLst/>
          </a:prstGeom>
          <a:noFill/>
        </p:spPr>
        <p:txBody>
          <a:bodyPr wrap="square" rtlCol="0">
            <a:spAutoFit/>
          </a:bodyPr>
          <a:lstStyle/>
          <a:p>
            <a:r>
              <a:rPr lang="en-US" sz="2800" dirty="0" smtClean="0"/>
              <a:t>He also helped found the St. Martin's Lane Academy for young artists.</a:t>
            </a:r>
            <a:endParaRPr lang="ru-RU" sz="2800" dirty="0"/>
          </a:p>
        </p:txBody>
      </p:sp>
    </p:spTree>
  </p:cSld>
  <p:clrMapOvr>
    <a:masterClrMapping/>
  </p:clrMapOvr>
  <p:transition>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857232"/>
            <a:ext cx="8186766" cy="5238768"/>
          </a:xfrm>
        </p:spPr>
        <p:txBody>
          <a:bodyPr/>
          <a:lstStyle/>
          <a:p>
            <a:r>
              <a:rPr lang="en-US" dirty="0" smtClean="0"/>
              <a:t>Although Hogarth was successful producing portrait engravings, it is as a social commentator that he is most widely remembered. He produced several series of prints depicting the sordid details of everyday life among the lower classes (notably Gin Lane), and political satire such as The Election.</a:t>
            </a:r>
            <a:br>
              <a:rPr lang="en-US" dirty="0" smtClean="0"/>
            </a:br>
            <a:endParaRPr lang="ru-RU" dirty="0"/>
          </a:p>
        </p:txBody>
      </p:sp>
      <p:pic>
        <p:nvPicPr>
          <p:cNvPr id="4" name="Рисунок 3" descr="Skimmington Custom William Hogarth.jpg"/>
          <p:cNvPicPr>
            <a:picLocks noChangeAspect="1"/>
          </p:cNvPicPr>
          <p:nvPr/>
        </p:nvPicPr>
        <p:blipFill>
          <a:blip r:embed="rId2"/>
          <a:srcRect l="7500" t="15000" r="6249" b="22500"/>
          <a:stretch>
            <a:fillRect/>
          </a:stretch>
        </p:blipFill>
        <p:spPr>
          <a:xfrm>
            <a:off x="1071538" y="3357562"/>
            <a:ext cx="6715172" cy="2887027"/>
          </a:xfrm>
          <a:prstGeom prst="rect">
            <a:avLst/>
          </a:prstGeom>
        </p:spPr>
      </p:pic>
    </p:spTree>
  </p:cSld>
  <p:clrMapOvr>
    <a:masterClrMapping/>
  </p:clrMapOvr>
  <p:transition>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William Hogarth Picture.jpg"/>
          <p:cNvPicPr>
            <a:picLocks noChangeAspect="1"/>
          </p:cNvPicPr>
          <p:nvPr/>
        </p:nvPicPr>
        <p:blipFill>
          <a:blip r:embed="rId2"/>
          <a:srcRect l="5119" t="7691" r="5289" b="11558"/>
          <a:stretch>
            <a:fillRect/>
          </a:stretch>
        </p:blipFill>
        <p:spPr>
          <a:xfrm>
            <a:off x="571472" y="642918"/>
            <a:ext cx="4071966" cy="4954225"/>
          </a:xfrm>
          <a:prstGeom prst="rect">
            <a:avLst/>
          </a:prstGeom>
          <a:ln>
            <a:solidFill>
              <a:schemeClr val="accent1">
                <a:lumMod val="50000"/>
              </a:schemeClr>
            </a:solidFill>
          </a:ln>
        </p:spPr>
      </p:pic>
      <p:sp>
        <p:nvSpPr>
          <p:cNvPr id="2" name="Содержимое 1"/>
          <p:cNvSpPr>
            <a:spLocks noGrp="1"/>
          </p:cNvSpPr>
          <p:nvPr>
            <p:ph idx="1"/>
          </p:nvPr>
        </p:nvSpPr>
        <p:spPr>
          <a:xfrm>
            <a:off x="4714876" y="642918"/>
            <a:ext cx="3971924" cy="5310206"/>
          </a:xfrm>
        </p:spPr>
        <p:txBody>
          <a:bodyPr>
            <a:normAutofit/>
          </a:bodyPr>
          <a:lstStyle/>
          <a:p>
            <a:pPr>
              <a:buNone/>
            </a:pPr>
            <a:r>
              <a:rPr lang="en-US" sz="2800" dirty="0" smtClean="0"/>
              <a:t>  The latter style, particularly his anti-war The Times (1762) made him many enemies in Parliament, but Hogarth continued his </a:t>
            </a:r>
            <a:r>
              <a:rPr lang="en-US" sz="2800" dirty="0" err="1" smtClean="0"/>
              <a:t>fiesty</a:t>
            </a:r>
            <a:r>
              <a:rPr lang="en-US" sz="2800" dirty="0" smtClean="0"/>
              <a:t>, bitingly satirical work to the end. </a:t>
            </a:r>
            <a:r>
              <a:rPr lang="ru-RU" sz="2800" dirty="0" err="1" smtClean="0"/>
              <a:t>He</a:t>
            </a:r>
            <a:r>
              <a:rPr lang="ru-RU" sz="2800" dirty="0" smtClean="0"/>
              <a:t> </a:t>
            </a:r>
            <a:r>
              <a:rPr lang="ru-RU" sz="2800" dirty="0" err="1" smtClean="0"/>
              <a:t>died</a:t>
            </a:r>
            <a:r>
              <a:rPr lang="ru-RU" sz="2800" dirty="0" smtClean="0"/>
              <a:t> </a:t>
            </a:r>
            <a:r>
              <a:rPr lang="ru-RU" sz="2800" dirty="0" err="1" smtClean="0"/>
              <a:t>on</a:t>
            </a:r>
            <a:r>
              <a:rPr lang="ru-RU" sz="2800" dirty="0" smtClean="0"/>
              <a:t> </a:t>
            </a:r>
            <a:r>
              <a:rPr lang="ru-RU" sz="2800" dirty="0" err="1" smtClean="0"/>
              <a:t>October</a:t>
            </a:r>
            <a:r>
              <a:rPr lang="ru-RU" sz="2800" dirty="0" smtClean="0"/>
              <a:t> 25, 1764.</a:t>
            </a:r>
          </a:p>
          <a:p>
            <a:pPr>
              <a:buNone/>
            </a:pPr>
            <a:endParaRPr lang="ru-RU" dirty="0"/>
          </a:p>
        </p:txBody>
      </p:sp>
    </p:spTree>
  </p:cSld>
  <p:clrMapOvr>
    <a:masterClrMapping/>
  </p:clrMapOvr>
  <p:transition>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1"/>
          <p:cNvSpPr txBox="1">
            <a:spLocks/>
          </p:cNvSpPr>
          <p:nvPr/>
        </p:nvSpPr>
        <p:spPr>
          <a:xfrm>
            <a:off x="1643042" y="714356"/>
            <a:ext cx="6929486" cy="714380"/>
          </a:xfrm>
          <a:prstGeom prst="rect">
            <a:avLst/>
          </a:prstGeom>
        </p:spPr>
        <p:txBody>
          <a:bodyPr>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None/>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Список использованных ссылок:</a:t>
            </a: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None/>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91</TotalTime>
  <Words>352</Words>
  <PresentationFormat>Экран (4:3)</PresentationFormat>
  <Paragraphs>22</Paragraphs>
  <Slides>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Бумажная</vt:lpstr>
      <vt:lpstr>William Hogarth</vt:lpstr>
      <vt:lpstr>Слайд 2</vt:lpstr>
      <vt:lpstr>Слайд 3</vt:lpstr>
      <vt:lpstr>Слайд 4</vt:lpstr>
      <vt:lpstr>Слайд 5</vt:lpstr>
      <vt:lpstr>Слайд 6</vt:lpstr>
      <vt:lpstr>Слайд 7</vt:lpstr>
      <vt:lpstr>Слайд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William Hogarth</dc:title>
  <cp:lastModifiedBy>Гончар</cp:lastModifiedBy>
  <cp:revision>14</cp:revision>
  <dcterms:modified xsi:type="dcterms:W3CDTF">2012-01-02T20:42:29Z</dcterms:modified>
</cp:coreProperties>
</file>